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75" r:id="rId3"/>
    <p:sldId id="274" r:id="rId4"/>
    <p:sldId id="258" r:id="rId5"/>
    <p:sldId id="276" r:id="rId6"/>
    <p:sldId id="260" r:id="rId7"/>
    <p:sldId id="261" r:id="rId8"/>
    <p:sldId id="262" r:id="rId9"/>
    <p:sldId id="263" r:id="rId10"/>
    <p:sldId id="265" r:id="rId11"/>
    <p:sldId id="266" r:id="rId12"/>
    <p:sldId id="271" r:id="rId13"/>
    <p:sldId id="267" r:id="rId14"/>
    <p:sldId id="268" r:id="rId15"/>
    <p:sldId id="269" r:id="rId16"/>
    <p:sldId id="270" r:id="rId17"/>
    <p:sldId id="272" r:id="rId18"/>
    <p:sldId id="273" r:id="rId1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9" d="100"/>
          <a:sy n="89" d="100"/>
        </p:scale>
        <p:origin x="432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10/25/2022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10/25/2022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10/25/2022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10/25/2022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10/25/2022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10/25/2022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10/25/2022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10/25/2022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10/25/2022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10/25/2022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10/25/2022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10/25/2022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10/25/2022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10/25/2022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10/25/2022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10/25/2022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10/25/2022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5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401369" y="478565"/>
            <a:ext cx="8477427" cy="1914258"/>
          </a:xfrm>
        </p:spPr>
        <p:txBody>
          <a:bodyPr>
            <a:normAutofit/>
          </a:bodyPr>
          <a:lstStyle/>
          <a:p>
            <a:r>
              <a:rPr lang="ru-RU" sz="3200" b="1" dirty="0" smtClean="0"/>
              <a:t>Просветительская работа </a:t>
            </a:r>
            <a:r>
              <a:rPr lang="ru-RU" sz="3200" b="1" dirty="0"/>
              <a:t>с родителями по вопросам школьного </a:t>
            </a:r>
            <a:r>
              <a:rPr lang="ru-RU" sz="3200" b="1" dirty="0" err="1"/>
              <a:t>буллинга</a:t>
            </a:r>
            <a:endParaRPr lang="ru-RU" sz="3200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89213" y="2606467"/>
            <a:ext cx="8915399" cy="3297195"/>
          </a:xfrm>
        </p:spPr>
        <p:txBody>
          <a:bodyPr>
            <a:normAutofit/>
          </a:bodyPr>
          <a:lstStyle/>
          <a:p>
            <a:r>
              <a:rPr lang="ru-RU" dirty="0"/>
              <a:t>Введение </a:t>
            </a:r>
            <a:endParaRPr lang="ru-RU" dirty="0" smtClean="0"/>
          </a:p>
          <a:p>
            <a:r>
              <a:rPr lang="ru-RU" dirty="0" smtClean="0"/>
              <a:t>Раздел </a:t>
            </a:r>
            <a:r>
              <a:rPr lang="ru-RU" dirty="0"/>
              <a:t>I: </a:t>
            </a:r>
            <a:r>
              <a:rPr lang="ru-RU" dirty="0" err="1"/>
              <a:t>Буллинг</a:t>
            </a:r>
            <a:r>
              <a:rPr lang="ru-RU" dirty="0"/>
              <a:t>: Определение. Признаки, по которым родитель может распознать, что ребенок подвергается травле</a:t>
            </a:r>
            <a:r>
              <a:rPr lang="ru-RU" dirty="0" smtClean="0"/>
              <a:t>.</a:t>
            </a:r>
          </a:p>
          <a:p>
            <a:r>
              <a:rPr lang="ru-RU" dirty="0" smtClean="0"/>
              <a:t> </a:t>
            </a:r>
            <a:r>
              <a:rPr lang="ru-RU" dirty="0"/>
              <a:t>Раздел II: Что делать, если ребенка травят в школе</a:t>
            </a:r>
            <a:r>
              <a:rPr lang="ru-RU" dirty="0" smtClean="0"/>
              <a:t>.</a:t>
            </a:r>
          </a:p>
          <a:p>
            <a:r>
              <a:rPr lang="ru-RU" dirty="0" smtClean="0"/>
              <a:t> </a:t>
            </a:r>
            <a:r>
              <a:rPr lang="ru-RU" dirty="0"/>
              <a:t>Раздел III: Стратегии помощи ребенку для укрепления его уверенности в себе.</a:t>
            </a:r>
          </a:p>
        </p:txBody>
      </p:sp>
    </p:spTree>
    <p:extLst>
      <p:ext uri="{BB962C8B-B14F-4D97-AF65-F5344CB8AC3E}">
        <p14:creationId xmlns:p14="http://schemas.microsoft.com/office/powerpoint/2010/main" val="275621047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Как выстроить разговор с ребенком и как действовать дальше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5259" y="2133600"/>
            <a:ext cx="5472000" cy="4286404"/>
          </a:xfrm>
        </p:spPr>
      </p:pic>
    </p:spTree>
    <p:extLst>
      <p:ext uri="{BB962C8B-B14F-4D97-AF65-F5344CB8AC3E}">
        <p14:creationId xmlns:p14="http://schemas.microsoft.com/office/powerpoint/2010/main" val="165336793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b="1" dirty="0" smtClean="0"/>
              <a:t>Раздел </a:t>
            </a:r>
            <a:r>
              <a:rPr lang="en-US" sz="3200" b="1" dirty="0" smtClean="0"/>
              <a:t>III</a:t>
            </a:r>
            <a:br>
              <a:rPr lang="en-US" sz="3200" b="1" dirty="0" smtClean="0"/>
            </a:br>
            <a:r>
              <a:rPr lang="ru-RU" sz="3200" b="1" dirty="0" smtClean="0"/>
              <a:t>Стратегии </a:t>
            </a:r>
            <a:r>
              <a:rPr lang="ru-RU" sz="3200" b="1" dirty="0"/>
              <a:t>помощи ребенку для укрепления его уверенности в себе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4313" y="2133600"/>
            <a:ext cx="6045200" cy="3778250"/>
          </a:xfrm>
        </p:spPr>
      </p:pic>
    </p:spTree>
    <p:extLst>
      <p:ext uri="{BB962C8B-B14F-4D97-AF65-F5344CB8AC3E}">
        <p14:creationId xmlns:p14="http://schemas.microsoft.com/office/powerpoint/2010/main" val="61545986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638086"/>
          </a:xfrm>
        </p:spPr>
        <p:txBody>
          <a:bodyPr>
            <a:noAutofit/>
          </a:bodyPr>
          <a:lstStyle/>
          <a:p>
            <a:r>
              <a:rPr lang="ru-RU" sz="3200" b="1" dirty="0"/>
              <a:t>Стратегия 1. </a:t>
            </a:r>
            <a:r>
              <a:rPr lang="ru-RU" sz="3200" b="1" dirty="0" smtClean="0"/>
              <a:t/>
            </a:r>
            <a:br>
              <a:rPr lang="ru-RU" sz="3200" b="1" dirty="0" smtClean="0"/>
            </a:br>
            <a:r>
              <a:rPr lang="ru-RU" sz="3200" b="1" dirty="0" smtClean="0"/>
              <a:t>Помогите </a:t>
            </a:r>
            <a:r>
              <a:rPr lang="ru-RU" sz="3200" b="1" dirty="0"/>
              <a:t>изменить язык тела 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89212" y="1538243"/>
            <a:ext cx="8915399" cy="4999290"/>
          </a:xfrm>
        </p:spPr>
        <p:txBody>
          <a:bodyPr>
            <a:normAutofit/>
          </a:bodyPr>
          <a:lstStyle/>
          <a:p>
            <a:r>
              <a:rPr lang="ru-RU" sz="2000" dirty="0"/>
              <a:t>Ребенок должен научиться транслировать уверенность в себе на уровне телесных проявлений. </a:t>
            </a:r>
            <a:endParaRPr lang="ru-RU" sz="2000" dirty="0" smtClean="0"/>
          </a:p>
          <a:p>
            <a:r>
              <a:rPr lang="ru-RU" sz="2000" dirty="0" smtClean="0"/>
              <a:t>Ребенку </a:t>
            </a:r>
            <a:r>
              <a:rPr lang="ru-RU" sz="2000" dirty="0"/>
              <a:t>младшего школьного возраста полезно играть в «супергероев» или «принцесс». Дети прекрасно чувствуют сами, как ведут себя и как держатся герои и принцессы: прямая спина, грудь вперед, высоко поднятая голова! Каждый раз, играя в такую игру, ребенок учится держаться уверенно</a:t>
            </a:r>
            <a:r>
              <a:rPr lang="ru-RU" sz="2000" dirty="0" smtClean="0"/>
              <a:t>.</a:t>
            </a:r>
          </a:p>
          <a:p>
            <a:r>
              <a:rPr lang="ru-RU" sz="2000" dirty="0" smtClean="0"/>
              <a:t> </a:t>
            </a:r>
            <a:r>
              <a:rPr lang="ru-RU" sz="2000" dirty="0"/>
              <a:t>Подростку нужно объяснить, что такое язык тела, какое значение он имеет для общения, а также поупражняться с ним в отработке навыков того, как держать себя уверенно. Он должен тренироваться стоять прямо, глядя обидчику в глаза. Выражение лица - нейтральное, улыбка уместна не всегда. Спокойный и твердый взгляд. Руки расслаблены и расположены вдоль тела или находятся в карманах. - Со временем дети привыкают держаться именно так и переносят эту привычку в повседневную жизнь.</a:t>
            </a:r>
          </a:p>
        </p:txBody>
      </p:sp>
    </p:spTree>
    <p:extLst>
      <p:ext uri="{BB962C8B-B14F-4D97-AF65-F5344CB8AC3E}">
        <p14:creationId xmlns:p14="http://schemas.microsoft.com/office/powerpoint/2010/main" val="233254207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868822"/>
          </a:xfrm>
        </p:spPr>
        <p:txBody>
          <a:bodyPr>
            <a:noAutofit/>
          </a:bodyPr>
          <a:lstStyle/>
          <a:p>
            <a:r>
              <a:rPr lang="ru-RU" sz="3200" b="1" dirty="0"/>
              <a:t>Стратегия 2</a:t>
            </a:r>
            <a:r>
              <a:rPr lang="ru-RU" sz="3200" b="1" dirty="0" smtClean="0"/>
              <a:t>.</a:t>
            </a:r>
            <a:br>
              <a:rPr lang="ru-RU" sz="3200" b="1" dirty="0" smtClean="0"/>
            </a:br>
            <a:r>
              <a:rPr lang="ru-RU" sz="3200" b="1" dirty="0" smtClean="0"/>
              <a:t> </a:t>
            </a:r>
            <a:r>
              <a:rPr lang="ru-RU" sz="3200" b="1" dirty="0"/>
              <a:t>Проигрывайте ситуации </a:t>
            </a:r>
            <a:r>
              <a:rPr lang="ru-RU" sz="3200" b="1" dirty="0" err="1"/>
              <a:t>буллинга</a:t>
            </a:r>
            <a:r>
              <a:rPr lang="ru-RU" sz="3200" b="1" dirty="0"/>
              <a:t> и учите достойно отвечать 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89212" y="1743341"/>
            <a:ext cx="8915399" cy="4794191"/>
          </a:xfrm>
        </p:spPr>
        <p:txBody>
          <a:bodyPr>
            <a:normAutofit/>
          </a:bodyPr>
          <a:lstStyle/>
          <a:p>
            <a:r>
              <a:rPr lang="ru-RU" dirty="0"/>
              <a:t>В ролевых играх проиграйте с подростком типичные ситуации нападок, издевок, угроз и вместе подумайте, как можно достойно и уверенно отвечать на это. </a:t>
            </a:r>
            <a:endParaRPr lang="ru-RU" dirty="0" smtClean="0"/>
          </a:p>
          <a:p>
            <a:r>
              <a:rPr lang="ru-RU" dirty="0" smtClean="0"/>
              <a:t>Более </a:t>
            </a:r>
            <a:r>
              <a:rPr lang="ru-RU" dirty="0"/>
              <a:t>младшие дети для своих игр часто выбирают сильных и героических персонажей. – Это можно использовать, чтобы помочь ребенку в игровой форме поупражняться в том, как вести себя в ситуациях </a:t>
            </a:r>
            <a:r>
              <a:rPr lang="ru-RU" dirty="0" err="1"/>
              <a:t>буллинга</a:t>
            </a:r>
            <a:r>
              <a:rPr lang="ru-RU" dirty="0"/>
              <a:t>: «А как в этой ситуации повел бы себя твой любимый супергерой?» - Вы удивитесь, какое множество креативных идей выскажет ребенок! - Вместе с ним постарайтесь придумать неожиданные, творческие или юмористические способы ответа на нападки</a:t>
            </a:r>
            <a:r>
              <a:rPr lang="ru-RU" dirty="0" smtClean="0"/>
              <a:t>.</a:t>
            </a:r>
          </a:p>
          <a:p>
            <a:r>
              <a:rPr lang="ru-RU" dirty="0" smtClean="0"/>
              <a:t> </a:t>
            </a:r>
            <a:r>
              <a:rPr lang="ru-RU" dirty="0"/>
              <a:t>Такие игры развивают креативность ребенка и его возможности правильно реагировать в ситуациях травли. Даже если он не сможет напрямую перенести поведение, которому он обучился в этих играх в реальную жизнь, благодаря таким упражнениям он постепенно избавляется от страха перед подобными ситуациями и учится не быть беспомощным перед </a:t>
            </a:r>
            <a:r>
              <a:rPr lang="ru-RU" dirty="0" err="1"/>
              <a:t>буллером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38984573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920097"/>
          </a:xfrm>
        </p:spPr>
        <p:txBody>
          <a:bodyPr>
            <a:noAutofit/>
          </a:bodyPr>
          <a:lstStyle/>
          <a:p>
            <a:r>
              <a:rPr lang="ru-RU" sz="3200" b="1" dirty="0"/>
              <a:t>Стратегия 3. Помогите ребенку почувствовать себя успешным 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89212" y="1709159"/>
            <a:ext cx="8915399" cy="4700187"/>
          </a:xfrm>
        </p:spPr>
        <p:txBody>
          <a:bodyPr>
            <a:normAutofit/>
          </a:bodyPr>
          <a:lstStyle/>
          <a:p>
            <a:r>
              <a:rPr lang="ru-RU" sz="2000" dirty="0"/>
              <a:t>Ребенок, подвергающийся травле, начинает смотреть на себя как на неудачника («я – ничтожество/слабак/</a:t>
            </a:r>
            <a:r>
              <a:rPr lang="ru-RU" sz="2000" dirty="0" err="1"/>
              <a:t>лузер</a:t>
            </a:r>
            <a:r>
              <a:rPr lang="ru-RU" sz="2000" dirty="0"/>
              <a:t>»). И чем дольше над ним издеваются, тем стабильнее становится это чувство. - Чтобы ему противостоять, ребенку нужно переживать успех своих действий, видеть, что он многое может делать хорошо. </a:t>
            </a:r>
            <a:endParaRPr lang="ru-RU" sz="2000" dirty="0" smtClean="0"/>
          </a:p>
          <a:p>
            <a:r>
              <a:rPr lang="ru-RU" sz="2000" dirty="0" smtClean="0"/>
              <a:t>Это </a:t>
            </a:r>
            <a:r>
              <a:rPr lang="ru-RU" sz="2000" dirty="0"/>
              <a:t>дает ему ощущение своей силы и компетентности. Не масштаб достижений имеет значение, а осознанное восприятие хороших результатов своих усилий. - Научите ребенка этому и очень скоро и он перестанет смотреть на себя как на «</a:t>
            </a:r>
            <a:r>
              <a:rPr lang="ru-RU" sz="2000" dirty="0" err="1"/>
              <a:t>лузера</a:t>
            </a:r>
            <a:r>
              <a:rPr lang="ru-RU" sz="2000" dirty="0"/>
              <a:t>». </a:t>
            </a:r>
            <a:endParaRPr lang="ru-RU" sz="2000" dirty="0" smtClean="0"/>
          </a:p>
          <a:p>
            <a:r>
              <a:rPr lang="ru-RU" sz="2000" dirty="0" smtClean="0"/>
              <a:t>Позвольте </a:t>
            </a:r>
            <a:r>
              <a:rPr lang="ru-RU" sz="2000" dirty="0"/>
              <a:t>ребенку пробовать делать как можно больше разных вещей и делать их самостоятельно. Ни в коем случае не упрекайте его за ошибки, - лучше побудите его к новой попытке.</a:t>
            </a:r>
          </a:p>
        </p:txBody>
      </p:sp>
    </p:spTree>
    <p:extLst>
      <p:ext uri="{BB962C8B-B14F-4D97-AF65-F5344CB8AC3E}">
        <p14:creationId xmlns:p14="http://schemas.microsoft.com/office/powerpoint/2010/main" val="63551772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57579" y="481413"/>
            <a:ext cx="8915399" cy="826093"/>
          </a:xfrm>
        </p:spPr>
        <p:txBody>
          <a:bodyPr>
            <a:noAutofit/>
          </a:bodyPr>
          <a:lstStyle/>
          <a:p>
            <a:r>
              <a:rPr lang="ru-RU" sz="3200" b="1" dirty="0"/>
              <a:t>Стратегия </a:t>
            </a:r>
            <a:r>
              <a:rPr lang="ru-RU" sz="3200" b="1" dirty="0" smtClean="0"/>
              <a:t>4: </a:t>
            </a:r>
            <a:r>
              <a:rPr lang="ru-RU" sz="3200" b="1" dirty="0"/>
              <a:t>Учите очерчивать и защищать свои границы 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89212" y="1717705"/>
            <a:ext cx="8915399" cy="4956560"/>
          </a:xfrm>
        </p:spPr>
        <p:txBody>
          <a:bodyPr>
            <a:normAutofit/>
          </a:bodyPr>
          <a:lstStyle/>
          <a:p>
            <a:pPr algn="just"/>
            <a:r>
              <a:rPr lang="ru-RU" sz="2000" dirty="0"/>
              <a:t>Частая проблема подвергающихся </a:t>
            </a:r>
            <a:r>
              <a:rPr lang="ru-RU" sz="2000" dirty="0" err="1"/>
              <a:t>буллингу</a:t>
            </a:r>
            <a:r>
              <a:rPr lang="ru-RU" sz="2000" dirty="0"/>
              <a:t> детей состоит в том, что они чересчур терпеливы: позволяют другим слишком многое делать в отношении себя, вплоть до грубого нарушения своих границ. Дайте своему ребенку возможность дома установить четкие границы и помогите ему добиться того, чтобы их уважали все остальные члены семьи. - Разумеется, в разумных пределах</a:t>
            </a:r>
            <a:r>
              <a:rPr lang="ru-RU" sz="2000" dirty="0" smtClean="0"/>
              <a:t>!</a:t>
            </a:r>
          </a:p>
          <a:p>
            <a:pPr algn="just"/>
            <a:r>
              <a:rPr lang="ru-RU" sz="2000" dirty="0" smtClean="0"/>
              <a:t> </a:t>
            </a:r>
            <a:r>
              <a:rPr lang="ru-RU" sz="2000" dirty="0"/>
              <a:t>(Например, ребенок может назвать какие-то вещи, которые никому, кроме него самого не разрешается трогать, или какое-то время, когда он хочет в одиночестве проводить в своей комнате, и т.д. – эти границы заранее оговариваются и вы следите за их соблюдением всеми членами семьи). Так ребенок привыкает устанавливать границы, учится их чувствовать и защищать. </a:t>
            </a:r>
          </a:p>
        </p:txBody>
      </p:sp>
    </p:spTree>
    <p:extLst>
      <p:ext uri="{BB962C8B-B14F-4D97-AF65-F5344CB8AC3E}">
        <p14:creationId xmlns:p14="http://schemas.microsoft.com/office/powerpoint/2010/main" val="401236347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885914"/>
          </a:xfrm>
        </p:spPr>
        <p:txBody>
          <a:bodyPr>
            <a:noAutofit/>
          </a:bodyPr>
          <a:lstStyle/>
          <a:p>
            <a:r>
              <a:rPr lang="ru-RU" sz="2800" b="1" dirty="0"/>
              <a:t>Стратегия </a:t>
            </a:r>
            <a:r>
              <a:rPr lang="ru-RU" sz="2800" b="1" dirty="0" smtClean="0"/>
              <a:t>5: </a:t>
            </a:r>
            <a:r>
              <a:rPr lang="ru-RU" sz="2800" b="1" dirty="0"/>
              <a:t>Позволяйте ребенку отстаивать свое мнение, не делайте из него «послушного ангелочка»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89212" y="1743342"/>
            <a:ext cx="8915399" cy="4166568"/>
          </a:xfrm>
        </p:spPr>
        <p:txBody>
          <a:bodyPr>
            <a:normAutofit fontScale="92500"/>
          </a:bodyPr>
          <a:lstStyle/>
          <a:p>
            <a:r>
              <a:rPr lang="ru-RU" sz="2400" dirty="0"/>
              <a:t>Слишком послушные дети становятся идеальной добычей для </a:t>
            </a:r>
            <a:r>
              <a:rPr lang="ru-RU" sz="2400" dirty="0" err="1"/>
              <a:t>буллеров</a:t>
            </a:r>
            <a:r>
              <a:rPr lang="ru-RU" sz="2400" dirty="0"/>
              <a:t>. Вместо того, чтобы защищаться или активно искать помощи, они просто подчиняются и покорно позволяют происходить с собой тому, что происходит. </a:t>
            </a:r>
            <a:endParaRPr lang="ru-RU" sz="2400" dirty="0" smtClean="0"/>
          </a:p>
          <a:p>
            <a:r>
              <a:rPr lang="ru-RU" sz="2400" dirty="0" smtClean="0"/>
              <a:t>- </a:t>
            </a:r>
            <a:r>
              <a:rPr lang="ru-RU" sz="2400" dirty="0"/>
              <a:t>Дискутируйте с ребенком, давайте ему возможность высказывать свое мнение, возражать, в том числе и вам, отстаивая свою позицию. Только так у него может сформироваться доверие к себе, и способность проводить в жизнь свои интересы. Только так у него развиваются внутренняя сила, а на сильных </a:t>
            </a:r>
            <a:r>
              <a:rPr lang="ru-RU" sz="2400" dirty="0" err="1"/>
              <a:t>буллеры</a:t>
            </a:r>
            <a:r>
              <a:rPr lang="ru-RU" sz="2400" dirty="0"/>
              <a:t> предпочитают не нападать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71376893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714998"/>
          </a:xfrm>
        </p:spPr>
        <p:txBody>
          <a:bodyPr>
            <a:noAutofit/>
          </a:bodyPr>
          <a:lstStyle/>
          <a:p>
            <a:r>
              <a:rPr lang="ru-RU" sz="3200" b="1" dirty="0"/>
              <a:t>Стратегия </a:t>
            </a:r>
            <a:r>
              <a:rPr lang="ru-RU" sz="3200" b="1" dirty="0" smtClean="0"/>
              <a:t>6: </a:t>
            </a:r>
            <a:r>
              <a:rPr lang="ru-RU" sz="3200" b="1" dirty="0"/>
              <a:t>Принимайте всерьез то, что волнует ребенка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89212" y="1563880"/>
            <a:ext cx="8915399" cy="4346030"/>
          </a:xfrm>
        </p:spPr>
        <p:txBody>
          <a:bodyPr>
            <a:normAutofit/>
          </a:bodyPr>
          <a:lstStyle/>
          <a:p>
            <a:r>
              <a:rPr lang="ru-RU" sz="2400" dirty="0"/>
              <a:t>Иногда ребенок делится с вами тем, что его расстроило или озаботило. С точки зрения взрослого, возможно, кажется, что эти проблемы «не стоят выеденного яйца». </a:t>
            </a:r>
            <a:endParaRPr lang="ru-RU" sz="2400" dirty="0" smtClean="0"/>
          </a:p>
          <a:p>
            <a:r>
              <a:rPr lang="ru-RU" sz="2400" dirty="0" smtClean="0"/>
              <a:t>Однако </a:t>
            </a:r>
            <a:r>
              <a:rPr lang="ru-RU" sz="2400" dirty="0"/>
              <a:t>для ребенка это не так. Поэтому и вы должны принимать всерьез заботы и страхи его повседневной жизнь и ни в коем случае не преуменьшать то, что его волнует. Здесь нет мелочей! Благодаря этому ребенок научится тому, что его чувства важны, и что он имеет право на то, чтобы окружающие люди их уважали.</a:t>
            </a:r>
          </a:p>
        </p:txBody>
      </p:sp>
    </p:spTree>
    <p:extLst>
      <p:ext uri="{BB962C8B-B14F-4D97-AF65-F5344CB8AC3E}">
        <p14:creationId xmlns:p14="http://schemas.microsoft.com/office/powerpoint/2010/main" val="126823150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620994"/>
          </a:xfrm>
        </p:spPr>
        <p:txBody>
          <a:bodyPr>
            <a:noAutofit/>
          </a:bodyPr>
          <a:lstStyle/>
          <a:p>
            <a:r>
              <a:rPr lang="ru-RU" sz="3200" b="1" dirty="0"/>
              <a:t>Стратегия </a:t>
            </a:r>
            <a:r>
              <a:rPr lang="ru-RU" sz="3200" b="1" dirty="0" smtClean="0"/>
              <a:t>7: </a:t>
            </a:r>
            <a:r>
              <a:rPr lang="ru-RU" sz="3200" b="1" dirty="0"/>
              <a:t>Принимайте всерьез то, что волнует ребенка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89212" y="1546789"/>
            <a:ext cx="8915399" cy="4363121"/>
          </a:xfrm>
        </p:spPr>
        <p:txBody>
          <a:bodyPr>
            <a:noAutofit/>
          </a:bodyPr>
          <a:lstStyle/>
          <a:p>
            <a:pPr algn="just"/>
            <a:r>
              <a:rPr lang="ru-RU" sz="2000" dirty="0" err="1"/>
              <a:t>Буллинг</a:t>
            </a:r>
            <a:r>
              <a:rPr lang="ru-RU" sz="2000" dirty="0"/>
              <a:t> – это огромный стресс для ребенка. Чем дольше он длится, тем тревожнее и несчастнее становится ребенок. Со временем его картина мира может стать довольно мрачной, могут развиться депрессивные настроения (мир становится серым и безрадостным). Ребенок начинает воспринимать только то негативное, что с ними происходит, думать, что все против него, что все безнадежно. </a:t>
            </a:r>
            <a:endParaRPr lang="ru-RU" sz="2000" dirty="0" smtClean="0"/>
          </a:p>
          <a:p>
            <a:pPr algn="just"/>
            <a:r>
              <a:rPr lang="ru-RU" sz="2000" dirty="0" smtClean="0"/>
              <a:t>Чтобы </a:t>
            </a:r>
            <a:r>
              <a:rPr lang="ru-RU" sz="2000" dirty="0"/>
              <a:t>предотвратить это, важно помочь ребенку осознанно направлять фокус внимания на позитивные вещи и события в его жизни. Например, каждый день вместе проводите «ревизию»: Что хорошего произошло сегодня? – Учите подмечать все позитивное, даже мелочи. (Отличный пример – книга Элеонор Портер «</a:t>
            </a:r>
            <a:r>
              <a:rPr lang="ru-RU" sz="2000" dirty="0" err="1"/>
              <a:t>Полианна</a:t>
            </a:r>
            <a:r>
              <a:rPr lang="ru-RU" sz="2000" dirty="0"/>
              <a:t>» или одноименный фильм.)</a:t>
            </a:r>
          </a:p>
        </p:txBody>
      </p:sp>
    </p:spTree>
    <p:extLst>
      <p:ext uri="{BB962C8B-B14F-4D97-AF65-F5344CB8AC3E}">
        <p14:creationId xmlns:p14="http://schemas.microsoft.com/office/powerpoint/2010/main" val="11168777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89212" y="446087"/>
            <a:ext cx="4939633" cy="1852731"/>
          </a:xfrm>
        </p:spPr>
        <p:txBody>
          <a:bodyPr>
            <a:normAutofit/>
          </a:bodyPr>
          <a:lstStyle/>
          <a:p>
            <a:r>
              <a:rPr lang="ru-RU" sz="1800" b="1" dirty="0"/>
              <a:t>Федеральный закон от 29.12.2012 N 273-ФЗ (ред. от 02.07.2021) «Об образовании в Российской Федерации» (с изм. и доп., вступ. в силу с 01.09.2021</a:t>
            </a:r>
            <a:r>
              <a:rPr lang="ru-RU" dirty="0"/>
              <a:t>) 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6038" y="838552"/>
            <a:ext cx="3838575" cy="4630033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589212" y="2640649"/>
            <a:ext cx="4939633" cy="3220399"/>
          </a:xfrm>
        </p:spPr>
        <p:txBody>
          <a:bodyPr>
            <a:normAutofit lnSpcReduction="10000"/>
          </a:bodyPr>
          <a:lstStyle/>
          <a:p>
            <a:r>
              <a:rPr lang="ru-RU" sz="1800" dirty="0" smtClean="0"/>
              <a:t>Глава </a:t>
            </a:r>
            <a:r>
              <a:rPr lang="ru-RU" sz="1800" dirty="0"/>
              <a:t>4. Обучающиеся и их родители (законные представители) </a:t>
            </a:r>
            <a:r>
              <a:rPr lang="ru-RU" sz="1800" dirty="0" smtClean="0"/>
              <a:t>→</a:t>
            </a:r>
          </a:p>
          <a:p>
            <a:r>
              <a:rPr lang="ru-RU" sz="1800" dirty="0" smtClean="0"/>
              <a:t> </a:t>
            </a:r>
            <a:r>
              <a:rPr lang="ru-RU" sz="1800" dirty="0"/>
              <a:t>Статья 34. Основные права обучающихся и меры их социальной поддержки и стимулирования </a:t>
            </a:r>
            <a:endParaRPr lang="ru-RU" sz="1800" dirty="0" smtClean="0"/>
          </a:p>
          <a:p>
            <a:r>
              <a:rPr lang="ru-RU" sz="1800" dirty="0" smtClean="0"/>
              <a:t>1</a:t>
            </a:r>
            <a:r>
              <a:rPr lang="ru-RU" sz="1800" dirty="0"/>
              <a:t>. Обучающимся предоставляются академические права на: … 9) уважение человеческого достоинства, защиту от всех форм физического и психического насилия, оскорбления личности, охрану жизни и здоровья</a:t>
            </a:r>
          </a:p>
        </p:txBody>
      </p:sp>
    </p:spTree>
    <p:extLst>
      <p:ext uri="{BB962C8B-B14F-4D97-AF65-F5344CB8AC3E}">
        <p14:creationId xmlns:p14="http://schemas.microsoft.com/office/powerpoint/2010/main" val="26080772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1056830"/>
          </a:xfrm>
        </p:spPr>
        <p:txBody>
          <a:bodyPr>
            <a:normAutofit fontScale="90000"/>
          </a:bodyPr>
          <a:lstStyle/>
          <a:p>
            <a:r>
              <a:rPr lang="ru-RU" b="1" dirty="0" err="1"/>
              <a:t>Буллинг</a:t>
            </a:r>
            <a:r>
              <a:rPr lang="ru-RU" b="1" dirty="0"/>
              <a:t> – это форма насилия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89212" y="1871529"/>
            <a:ext cx="8915399" cy="4038381"/>
          </a:xfrm>
        </p:spPr>
        <p:txBody>
          <a:bodyPr>
            <a:normAutofit/>
          </a:bodyPr>
          <a:lstStyle/>
          <a:p>
            <a:r>
              <a:rPr lang="ru-RU" sz="2800" dirty="0" err="1"/>
              <a:t>Буллинг</a:t>
            </a:r>
            <a:r>
              <a:rPr lang="ru-RU" sz="2800" dirty="0"/>
              <a:t> – это форма психологического и/или физического насилия, он имеет крайне негативные (краткосрочные и долгосрочные) последствия не только для жертвы, но и для всех вовлеченных в него лиц, для их психологического и физического здоровья и развития. </a:t>
            </a:r>
            <a:r>
              <a:rPr lang="ru-RU" sz="2800" dirty="0" err="1"/>
              <a:t>Буллинг</a:t>
            </a:r>
            <a:r>
              <a:rPr lang="ru-RU" sz="2800" dirty="0"/>
              <a:t> является одной из частых причин подростковых суицидов и </a:t>
            </a:r>
            <a:r>
              <a:rPr lang="ru-RU" sz="2800" dirty="0" err="1"/>
              <a:t>шутинга</a:t>
            </a:r>
            <a:r>
              <a:rPr lang="ru-RU" sz="2800" dirty="0"/>
              <a:t> в школах.</a:t>
            </a:r>
          </a:p>
        </p:txBody>
      </p:sp>
    </p:spTree>
    <p:extLst>
      <p:ext uri="{BB962C8B-B14F-4D97-AF65-F5344CB8AC3E}">
        <p14:creationId xmlns:p14="http://schemas.microsoft.com/office/powerpoint/2010/main" val="32243720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89212" y="256374"/>
            <a:ext cx="8915399" cy="1102407"/>
          </a:xfrm>
        </p:spPr>
        <p:txBody>
          <a:bodyPr>
            <a:normAutofit/>
          </a:bodyPr>
          <a:lstStyle/>
          <a:p>
            <a:r>
              <a:rPr lang="ru-RU" sz="2800" b="1" dirty="0"/>
              <a:t>Признаки, по которым родитель может распознать, что ребенок подвергается травле</a:t>
            </a:r>
            <a:endParaRPr lang="ru-RU" sz="28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89212" y="1504060"/>
            <a:ext cx="8915399" cy="5161660"/>
          </a:xfrm>
        </p:spPr>
        <p:txBody>
          <a:bodyPr>
            <a:normAutofit/>
          </a:bodyPr>
          <a:lstStyle/>
          <a:p>
            <a:r>
              <a:rPr lang="ru-RU" b="1" dirty="0"/>
              <a:t>ДОМА</a:t>
            </a:r>
            <a:r>
              <a:rPr lang="ru-RU" b="1" dirty="0" smtClean="0"/>
              <a:t>:</a:t>
            </a:r>
          </a:p>
          <a:p>
            <a:r>
              <a:rPr lang="ru-RU" b="1" dirty="0" smtClean="0"/>
              <a:t> </a:t>
            </a:r>
            <a:r>
              <a:rPr lang="ru-RU" b="1" dirty="0"/>
              <a:t>Первичные признаки</a:t>
            </a:r>
            <a:r>
              <a:rPr lang="ru-RU" b="1" dirty="0" smtClean="0"/>
              <a:t>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/>
              <a:t> Ребенок </a:t>
            </a:r>
            <a:r>
              <a:rPr lang="ru-RU" dirty="0"/>
              <a:t>возвращается домой из школы в порванной одежде, с испорченными учебниками или тетрадями</a:t>
            </a:r>
            <a:r>
              <a:rPr lang="ru-RU" dirty="0" smtClean="0"/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/>
              <a:t>  </a:t>
            </a:r>
            <a:r>
              <a:rPr lang="ru-RU" dirty="0"/>
              <a:t>У него есть следы на теле - синяки, царапины - которые не объясняются </a:t>
            </a:r>
            <a:r>
              <a:rPr lang="ru-RU" dirty="0" smtClean="0"/>
              <a:t>естественным </a:t>
            </a:r>
            <a:r>
              <a:rPr lang="ru-RU" dirty="0"/>
              <a:t>образом (не связаны с игрой, случайным падением и т.п</a:t>
            </a:r>
            <a:r>
              <a:rPr lang="ru-RU" dirty="0" smtClean="0"/>
              <a:t>.).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Ребенка часто обзывают, дразнят, унижают, либо угрожают ему, заставляют выполнять требования (в том числе унизительные) других сверстников, командуют им</a:t>
            </a:r>
            <a:r>
              <a:rPr lang="ru-RU" dirty="0" smtClean="0"/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/>
              <a:t> При </a:t>
            </a:r>
            <a:r>
              <a:rPr lang="ru-RU" dirty="0"/>
              <a:t>нападках он не может себя защитить. </a:t>
            </a:r>
            <a:endParaRPr lang="ru-RU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/>
              <a:t>У </a:t>
            </a:r>
            <a:r>
              <a:rPr lang="ru-RU" dirty="0"/>
              <a:t>него отбирают личные вещи или учебные принадлежности, сбрасывают их на пол, прячут, рвут, портят. </a:t>
            </a:r>
            <a:endParaRPr lang="ru-RU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/>
              <a:t> </a:t>
            </a:r>
            <a:r>
              <a:rPr lang="ru-RU" dirty="0"/>
              <a:t>Его демонстративно игнорируют (например, не отвечают на приветствие). </a:t>
            </a:r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val="3026022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834639"/>
          </a:xfrm>
        </p:spPr>
        <p:txBody>
          <a:bodyPr/>
          <a:lstStyle/>
          <a:p>
            <a:r>
              <a:rPr lang="ru-RU" b="1" dirty="0"/>
              <a:t>Определение и критерии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89212" y="1743342"/>
            <a:ext cx="8915399" cy="4166568"/>
          </a:xfrm>
        </p:spPr>
        <p:txBody>
          <a:bodyPr>
            <a:normAutofit fontScale="92500" lnSpcReduction="20000"/>
          </a:bodyPr>
          <a:lstStyle/>
          <a:p>
            <a:r>
              <a:rPr lang="ru-RU" sz="2000" dirty="0" err="1"/>
              <a:t>Буллинг</a:t>
            </a:r>
            <a:r>
              <a:rPr lang="ru-RU" sz="2000" dirty="0"/>
              <a:t> – это специфическая форма насилия, которое осуществляется агрессорами </a:t>
            </a:r>
            <a:r>
              <a:rPr lang="ru-RU" sz="2000" dirty="0" err="1"/>
              <a:t>интенционально</a:t>
            </a:r>
            <a:r>
              <a:rPr lang="ru-RU" sz="2000" dirty="0"/>
              <a:t> (т.е. осознанно и намеренно), в условиях явного перевеса сил, повторяющимся образом и в течение длительного периода времени, с целью использовать преимущества своей более сильной позиции на фоне более слабой жертвы для достижения своих интересов. Конечной целью является социальная изоляция жертвы. </a:t>
            </a:r>
            <a:endParaRPr lang="ru-RU" sz="2000" dirty="0" smtClean="0"/>
          </a:p>
          <a:p>
            <a:r>
              <a:rPr lang="ru-RU" sz="2000" dirty="0" smtClean="0"/>
              <a:t>Критерии </a:t>
            </a:r>
            <a:r>
              <a:rPr lang="ru-RU" sz="2000" dirty="0"/>
              <a:t>отличия от похожих явлений: </a:t>
            </a:r>
            <a:endParaRPr lang="ru-RU" sz="2000" dirty="0" smtClean="0"/>
          </a:p>
          <a:p>
            <a:pPr marL="457200" indent="-457200">
              <a:buAutoNum type="arabicPeriod"/>
            </a:pPr>
            <a:r>
              <a:rPr lang="ru-RU" sz="2000" dirty="0" smtClean="0"/>
              <a:t>Вредоносные </a:t>
            </a:r>
            <a:r>
              <a:rPr lang="ru-RU" sz="2000" dirty="0"/>
              <a:t>действия осуществляются намеренно </a:t>
            </a:r>
            <a:endParaRPr lang="ru-RU" sz="2000" dirty="0" smtClean="0"/>
          </a:p>
          <a:p>
            <a:pPr marL="457200" indent="-457200">
              <a:buAutoNum type="arabicPeriod"/>
            </a:pPr>
            <a:r>
              <a:rPr lang="ru-RU" sz="2000" dirty="0" smtClean="0"/>
              <a:t>Действия </a:t>
            </a:r>
            <a:r>
              <a:rPr lang="ru-RU" sz="2000" dirty="0"/>
              <a:t>травли повторяются регулярно (не реже одного раза в неделю) и длятся на протяжении долгого времени (месяцы или даже годы) </a:t>
            </a:r>
            <a:endParaRPr lang="ru-RU" sz="2000" dirty="0" smtClean="0"/>
          </a:p>
          <a:p>
            <a:pPr marL="457200" indent="-457200">
              <a:buAutoNum type="arabicPeriod"/>
            </a:pPr>
            <a:r>
              <a:rPr lang="ru-RU" sz="2000" dirty="0" smtClean="0"/>
              <a:t>Есть </a:t>
            </a:r>
            <a:r>
              <a:rPr lang="ru-RU" sz="2000" dirty="0"/>
              <a:t>явный перевес сил на стороне агрессоров 4. Жертва ощущает себя беспомощной и не может своими силами остановить травлю</a:t>
            </a:r>
          </a:p>
        </p:txBody>
      </p:sp>
    </p:spTree>
    <p:extLst>
      <p:ext uri="{BB962C8B-B14F-4D97-AF65-F5344CB8AC3E}">
        <p14:creationId xmlns:p14="http://schemas.microsoft.com/office/powerpoint/2010/main" val="31257316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89212" y="68366"/>
            <a:ext cx="8915399" cy="700755"/>
          </a:xfrm>
        </p:spPr>
        <p:txBody>
          <a:bodyPr>
            <a:normAutofit/>
          </a:bodyPr>
          <a:lstStyle/>
          <a:p>
            <a:r>
              <a:rPr lang="ru-RU" sz="2800" b="1" dirty="0"/>
              <a:t>Вторичные признаки: 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89212" y="1367327"/>
            <a:ext cx="8915399" cy="4542583"/>
          </a:xfrm>
        </p:spPr>
        <p:txBody>
          <a:bodyPr>
            <a:noAutofit/>
          </a:bodyPr>
          <a:lstStyle/>
          <a:p>
            <a:pPr algn="just" defTabSz="180000">
              <a:lnSpc>
                <a:spcPct val="170000"/>
              </a:lnSpc>
              <a:spcBef>
                <a:spcPts val="600"/>
              </a:spcBef>
            </a:pPr>
            <a:r>
              <a:rPr lang="ru-RU" sz="1200" dirty="0"/>
              <a:t> • С трудом засыпает, беспокойно спит, жалуется на плохие сны или кошмары.</a:t>
            </a:r>
          </a:p>
          <a:p>
            <a:pPr algn="just" defTabSz="180000">
              <a:lnSpc>
                <a:spcPct val="170000"/>
              </a:lnSpc>
              <a:spcBef>
                <a:spcPts val="600"/>
              </a:spcBef>
            </a:pPr>
            <a:r>
              <a:rPr lang="ru-RU" sz="1200" dirty="0"/>
              <a:t> • По утрам перед школой плохой аппетит, испорченное настроение, он активно не хочет идти в школу или даже боится туда идти. </a:t>
            </a:r>
          </a:p>
          <a:p>
            <a:pPr algn="just" defTabSz="180000">
              <a:lnSpc>
                <a:spcPct val="170000"/>
              </a:lnSpc>
              <a:spcBef>
                <a:spcPts val="600"/>
              </a:spcBef>
            </a:pPr>
            <a:r>
              <a:rPr lang="ru-RU" sz="1200" dirty="0" smtClean="0"/>
              <a:t>• </a:t>
            </a:r>
            <a:r>
              <a:rPr lang="ru-RU" sz="1200" dirty="0"/>
              <a:t>Частые головные боли, боли в желудке, расстройство желудка. </a:t>
            </a:r>
          </a:p>
          <a:p>
            <a:pPr algn="just" defTabSz="180000">
              <a:lnSpc>
                <a:spcPct val="170000"/>
              </a:lnSpc>
              <a:spcBef>
                <a:spcPts val="600"/>
              </a:spcBef>
            </a:pPr>
            <a:r>
              <a:rPr lang="ru-RU" sz="1200" dirty="0"/>
              <a:t>• Выглядит подавленным, или наблюдаются частые перемены настроения, раздражительность, вспышки эмоций</a:t>
            </a:r>
            <a:r>
              <a:rPr lang="ru-RU" sz="1200" dirty="0" smtClean="0"/>
              <a:t>.</a:t>
            </a:r>
          </a:p>
          <a:p>
            <a:pPr algn="just" defTabSz="180000">
              <a:lnSpc>
                <a:spcPct val="170000"/>
              </a:lnSpc>
              <a:spcBef>
                <a:spcPts val="600"/>
              </a:spcBef>
            </a:pPr>
            <a:r>
              <a:rPr lang="ru-RU" sz="1200" dirty="0"/>
              <a:t>• Выбирает необычный, длинный и неудобный путь в школу и из школы. </a:t>
            </a:r>
            <a:endParaRPr lang="ru-RU" sz="1200" dirty="0" smtClean="0"/>
          </a:p>
          <a:p>
            <a:pPr algn="just" defTabSz="180000">
              <a:lnSpc>
                <a:spcPct val="170000"/>
              </a:lnSpc>
              <a:spcBef>
                <a:spcPts val="600"/>
              </a:spcBef>
            </a:pPr>
            <a:r>
              <a:rPr lang="ru-RU" sz="1200" dirty="0" smtClean="0"/>
              <a:t>• </a:t>
            </a:r>
            <a:r>
              <a:rPr lang="ru-RU" sz="1200" dirty="0"/>
              <a:t>Потерял интерес к школьным предметам/занятиям, ухудшилась успеваемость</a:t>
            </a:r>
            <a:r>
              <a:rPr lang="ru-RU" sz="1200" dirty="0" smtClean="0"/>
              <a:t>.</a:t>
            </a:r>
          </a:p>
          <a:p>
            <a:pPr algn="just" defTabSz="180000">
              <a:lnSpc>
                <a:spcPct val="170000"/>
              </a:lnSpc>
              <a:spcBef>
                <a:spcPts val="600"/>
              </a:spcBef>
            </a:pPr>
            <a:r>
              <a:rPr lang="ru-RU" sz="1200" dirty="0" smtClean="0"/>
              <a:t> </a:t>
            </a:r>
            <a:r>
              <a:rPr lang="ru-RU" sz="1200" dirty="0"/>
              <a:t>• Просит или крадет деньги у родителей (чтобы выполнить требования </a:t>
            </a:r>
            <a:r>
              <a:rPr lang="ru-RU" sz="1200" dirty="0" err="1"/>
              <a:t>буллеров</a:t>
            </a:r>
            <a:r>
              <a:rPr lang="ru-RU" sz="1200" dirty="0"/>
              <a:t>). </a:t>
            </a:r>
            <a:endParaRPr lang="ru-RU" sz="1200" dirty="0" smtClean="0"/>
          </a:p>
          <a:p>
            <a:pPr algn="just" defTabSz="180000">
              <a:lnSpc>
                <a:spcPct val="170000"/>
              </a:lnSpc>
              <a:spcBef>
                <a:spcPts val="600"/>
              </a:spcBef>
            </a:pPr>
            <a:r>
              <a:rPr lang="ru-RU" sz="1200" dirty="0" smtClean="0"/>
              <a:t>• </a:t>
            </a:r>
            <a:r>
              <a:rPr lang="ru-RU" sz="1200" dirty="0"/>
              <a:t>Никогда не приводит домой (после школы) одноклассников или других сверстников, не бывает в тех местах, где ребята вместе проводят время</a:t>
            </a:r>
            <a:r>
              <a:rPr lang="ru-RU" sz="1200" dirty="0" smtClean="0"/>
              <a:t>.</a:t>
            </a:r>
          </a:p>
          <a:p>
            <a:pPr algn="just" defTabSz="180000">
              <a:lnSpc>
                <a:spcPct val="170000"/>
              </a:lnSpc>
              <a:spcBef>
                <a:spcPts val="600"/>
              </a:spcBef>
            </a:pPr>
            <a:r>
              <a:rPr lang="ru-RU" sz="1200" dirty="0" smtClean="0"/>
              <a:t> </a:t>
            </a:r>
            <a:r>
              <a:rPr lang="ru-RU" sz="1200" dirty="0"/>
              <a:t>• Его никогда не приглашают на праздники/вечеринки, или он сам не хочет никого приглашать и устраивать праздник</a:t>
            </a:r>
            <a:r>
              <a:rPr lang="ru-RU" sz="1200" dirty="0" smtClean="0"/>
              <a:t>.</a:t>
            </a:r>
          </a:p>
          <a:p>
            <a:pPr algn="just" defTabSz="180000">
              <a:lnSpc>
                <a:spcPct val="170000"/>
              </a:lnSpc>
              <a:spcBef>
                <a:spcPts val="600"/>
              </a:spcBef>
            </a:pPr>
            <a:r>
              <a:rPr lang="ru-RU" sz="1200" dirty="0" smtClean="0"/>
              <a:t> </a:t>
            </a:r>
            <a:r>
              <a:rPr lang="ru-RU" sz="1200" dirty="0"/>
              <a:t>• Нет ни одного друга, с которым он мог бы играть, пойти в кино или на концерт, погулять или заняться спортом, поговорить по телефону и т.п.</a:t>
            </a:r>
          </a:p>
        </p:txBody>
      </p:sp>
    </p:spTree>
    <p:extLst>
      <p:ext uri="{BB962C8B-B14F-4D97-AF65-F5344CB8AC3E}">
        <p14:creationId xmlns:p14="http://schemas.microsoft.com/office/powerpoint/2010/main" val="14613467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89212" y="316194"/>
            <a:ext cx="8915399" cy="974221"/>
          </a:xfrm>
        </p:spPr>
        <p:txBody>
          <a:bodyPr>
            <a:normAutofit/>
          </a:bodyPr>
          <a:lstStyle/>
          <a:p>
            <a:r>
              <a:rPr lang="ru-RU" sz="2800" b="1" dirty="0"/>
              <a:t>Раздел II: Что делать, если ребенка травят в школе. 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89212" y="1452785"/>
            <a:ext cx="8915399" cy="4457125"/>
          </a:xfrm>
        </p:spPr>
        <p:txBody>
          <a:bodyPr>
            <a:normAutofit/>
          </a:bodyPr>
          <a:lstStyle/>
          <a:p>
            <a:r>
              <a:rPr lang="ru-RU" sz="3200" dirty="0"/>
              <a:t> Как поговорить с ребенком</a:t>
            </a:r>
            <a:r>
              <a:rPr lang="ru-RU" sz="3200" dirty="0" smtClean="0"/>
              <a:t>.</a:t>
            </a:r>
          </a:p>
          <a:p>
            <a:r>
              <a:rPr lang="ru-RU" sz="3200" dirty="0" smtClean="0"/>
              <a:t> </a:t>
            </a:r>
            <a:r>
              <a:rPr lang="ru-RU" sz="3200" dirty="0"/>
              <a:t> Как действовать, чтобы не совершать типичных ошибок. </a:t>
            </a:r>
            <a:endParaRPr lang="ru-RU" sz="3200" dirty="0" smtClean="0"/>
          </a:p>
          <a:p>
            <a:r>
              <a:rPr lang="ru-RU" sz="3200" dirty="0" smtClean="0"/>
              <a:t> </a:t>
            </a:r>
            <a:r>
              <a:rPr lang="ru-RU" sz="3200" dirty="0"/>
              <a:t>Обращение в школу и госучреждения.  Юридическая ответственность за травлю</a:t>
            </a:r>
            <a:r>
              <a:rPr lang="ru-RU" sz="3200" dirty="0" smtClean="0"/>
              <a:t>.</a:t>
            </a:r>
          </a:p>
          <a:p>
            <a:r>
              <a:rPr lang="ru-RU" sz="3200" dirty="0" smtClean="0"/>
              <a:t> </a:t>
            </a:r>
            <a:r>
              <a:rPr lang="ru-RU" sz="3200" dirty="0"/>
              <a:t> Действия родителей при </a:t>
            </a:r>
            <a:r>
              <a:rPr lang="ru-RU" sz="3200" dirty="0" err="1"/>
              <a:t>кибербуллинге</a:t>
            </a:r>
            <a:r>
              <a:rPr lang="ru-RU" sz="32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1217519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911551"/>
          </a:xfrm>
        </p:spPr>
        <p:txBody>
          <a:bodyPr/>
          <a:lstStyle/>
          <a:p>
            <a:r>
              <a:rPr lang="ru-RU" b="1" dirty="0"/>
              <a:t>Разговор с ребенком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89212" y="1734796"/>
            <a:ext cx="8915399" cy="4175114"/>
          </a:xfrm>
        </p:spPr>
        <p:txBody>
          <a:bodyPr>
            <a:normAutofit/>
          </a:bodyPr>
          <a:lstStyle/>
          <a:p>
            <a:r>
              <a:rPr lang="ru-RU" sz="2400" dirty="0"/>
              <a:t>Если вы наблюдаете какие-то из вышеперечисленных признаков и понимаете, что, возможно, ребенок подвергается травле, отнеситесь к этому серьезно</a:t>
            </a:r>
            <a:r>
              <a:rPr lang="ru-RU" sz="2400" dirty="0" smtClean="0"/>
              <a:t>!</a:t>
            </a:r>
          </a:p>
          <a:p>
            <a:r>
              <a:rPr lang="ru-RU" sz="2400" dirty="0" smtClean="0"/>
              <a:t> </a:t>
            </a:r>
            <a:r>
              <a:rPr lang="ru-RU" sz="2400" dirty="0"/>
              <a:t>- Не пытайтесь отмахнуться в надежде, что все как-то разрешится само собой. В случае с </a:t>
            </a:r>
            <a:r>
              <a:rPr lang="ru-RU" sz="2400" dirty="0" err="1"/>
              <a:t>буллингом</a:t>
            </a:r>
            <a:r>
              <a:rPr lang="ru-RU" sz="2400" dirty="0"/>
              <a:t> это почти никогда не происходит. </a:t>
            </a:r>
            <a:endParaRPr lang="ru-RU" sz="2400" dirty="0" smtClean="0"/>
          </a:p>
          <a:p>
            <a:r>
              <a:rPr lang="ru-RU" sz="2400" b="1" dirty="0" smtClean="0">
                <a:solidFill>
                  <a:srgbClr val="00B050"/>
                </a:solidFill>
              </a:rPr>
              <a:t>Обязательно </a:t>
            </a:r>
            <a:r>
              <a:rPr lang="ru-RU" sz="2400" b="1" dirty="0">
                <a:solidFill>
                  <a:srgbClr val="00B050"/>
                </a:solidFill>
              </a:rPr>
              <a:t>поговорите с ребенком.</a:t>
            </a:r>
          </a:p>
        </p:txBody>
      </p:sp>
    </p:spTree>
    <p:extLst>
      <p:ext uri="{BB962C8B-B14F-4D97-AF65-F5344CB8AC3E}">
        <p14:creationId xmlns:p14="http://schemas.microsoft.com/office/powerpoint/2010/main" val="17283555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903006"/>
          </a:xfrm>
        </p:spPr>
        <p:txBody>
          <a:bodyPr/>
          <a:lstStyle/>
          <a:p>
            <a:r>
              <a:rPr lang="ru-RU" b="1" dirty="0"/>
              <a:t>Разговор с ребенком 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89212" y="1598064"/>
            <a:ext cx="8915399" cy="4346029"/>
          </a:xfrm>
        </p:spPr>
        <p:txBody>
          <a:bodyPr>
            <a:normAutofit fontScale="92500" lnSpcReduction="20000"/>
          </a:bodyPr>
          <a:lstStyle/>
          <a:p>
            <a:r>
              <a:rPr lang="ru-RU" sz="2400" dirty="0"/>
              <a:t>Ребенок может избегать такого разговора. </a:t>
            </a:r>
            <a:endParaRPr lang="ru-RU" sz="2400" dirty="0" smtClean="0"/>
          </a:p>
          <a:p>
            <a:pPr marL="342900" indent="-342900">
              <a:buFontTx/>
              <a:buChar char="-"/>
            </a:pPr>
            <a:r>
              <a:rPr lang="ru-RU" sz="2400" dirty="0" smtClean="0"/>
              <a:t>Причины</a:t>
            </a:r>
            <a:r>
              <a:rPr lang="ru-RU" sz="2400" dirty="0"/>
              <a:t>: </a:t>
            </a:r>
            <a:endParaRPr lang="ru-RU" sz="2400" dirty="0" smtClean="0"/>
          </a:p>
          <a:p>
            <a:pPr marL="342900" indent="-342900">
              <a:buFontTx/>
              <a:buChar char="-"/>
            </a:pPr>
            <a:r>
              <a:rPr lang="ru-RU" sz="2400" dirty="0" smtClean="0"/>
              <a:t>• </a:t>
            </a:r>
            <a:r>
              <a:rPr lang="ru-RU" sz="2400" dirty="0"/>
              <a:t>Страх (</a:t>
            </a:r>
            <a:r>
              <a:rPr lang="ru-RU" sz="2400" dirty="0" err="1"/>
              <a:t>буллеры</a:t>
            </a:r>
            <a:r>
              <a:rPr lang="ru-RU" sz="2400" dirty="0"/>
              <a:t> часто запугивают своих жертв: «Пожалуешься, будет еще хуже!»). </a:t>
            </a:r>
            <a:endParaRPr lang="ru-RU" sz="2400" dirty="0" smtClean="0"/>
          </a:p>
          <a:p>
            <a:pPr marL="342900" indent="-342900">
              <a:buFontTx/>
              <a:buChar char="-"/>
            </a:pPr>
            <a:r>
              <a:rPr lang="ru-RU" sz="2400" dirty="0" smtClean="0"/>
              <a:t>• </a:t>
            </a:r>
            <a:r>
              <a:rPr lang="ru-RU" sz="2400" dirty="0"/>
              <a:t>Чувства стыда и вины («Я сам виноват, что со мной так обращаются», «Стыдно говорить о том, что со мной происходит»). </a:t>
            </a:r>
            <a:endParaRPr lang="ru-RU" sz="2400" dirty="0" smtClean="0"/>
          </a:p>
          <a:p>
            <a:pPr marL="342900" indent="-342900">
              <a:buFontTx/>
              <a:buChar char="-"/>
            </a:pPr>
            <a:r>
              <a:rPr lang="ru-RU" sz="2400" dirty="0" smtClean="0"/>
              <a:t>• </a:t>
            </a:r>
            <a:r>
              <a:rPr lang="ru-RU" sz="2400" dirty="0"/>
              <a:t>Не хочет обременять вас своими проблемами («У родителей и так забот достаточно, а тут еще я …») </a:t>
            </a:r>
            <a:endParaRPr lang="ru-RU" sz="2400" dirty="0" smtClean="0"/>
          </a:p>
          <a:p>
            <a:pPr marL="342900" indent="-342900">
              <a:buFontTx/>
              <a:buChar char="-"/>
            </a:pPr>
            <a:r>
              <a:rPr lang="ru-RU" sz="2400" dirty="0" smtClean="0"/>
              <a:t>• </a:t>
            </a:r>
            <a:r>
              <a:rPr lang="ru-RU" sz="2400" dirty="0"/>
              <a:t>Считает, что вы не сможете ему помочь. В случае </a:t>
            </a:r>
            <a:r>
              <a:rPr lang="ru-RU" sz="2400" dirty="0" err="1"/>
              <a:t>буллинга</a:t>
            </a:r>
            <a:r>
              <a:rPr lang="ru-RU" sz="2400" dirty="0"/>
              <a:t> время работает против вас! </a:t>
            </a:r>
            <a:endParaRPr lang="ru-RU" sz="2400" dirty="0" smtClean="0"/>
          </a:p>
          <a:p>
            <a:r>
              <a:rPr lang="ru-RU" sz="2400" b="1" dirty="0" smtClean="0">
                <a:solidFill>
                  <a:srgbClr val="00B050"/>
                </a:solidFill>
              </a:rPr>
              <a:t>Найдите </a:t>
            </a:r>
            <a:r>
              <a:rPr lang="ru-RU" sz="2400" b="1" dirty="0">
                <a:solidFill>
                  <a:srgbClr val="00B050"/>
                </a:solidFill>
              </a:rPr>
              <a:t>к ребенку подход, - этот разговор обязательно должен состояться, - и чем раньше, тем лучше!</a:t>
            </a:r>
          </a:p>
        </p:txBody>
      </p:sp>
    </p:spTree>
    <p:extLst>
      <p:ext uri="{BB962C8B-B14F-4D97-AF65-F5344CB8AC3E}">
        <p14:creationId xmlns:p14="http://schemas.microsoft.com/office/powerpoint/2010/main" val="1412059085"/>
      </p:ext>
    </p:extLst>
  </p:cSld>
  <p:clrMapOvr>
    <a:masterClrMapping/>
  </p:clrMapOvr>
</p:sld>
</file>

<file path=ppt/theme/theme1.xml><?xml version="1.0" encoding="utf-8"?>
<a:theme xmlns:a="http://schemas.openxmlformats.org/drawingml/2006/main" name="Легкий дым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109</TotalTime>
  <Words>1780</Words>
  <Application>Microsoft Office PowerPoint</Application>
  <PresentationFormat>Широкоэкранный</PresentationFormat>
  <Paragraphs>80</Paragraphs>
  <Slides>18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2" baseType="lpstr">
      <vt:lpstr>Arial</vt:lpstr>
      <vt:lpstr>Century Gothic</vt:lpstr>
      <vt:lpstr>Wingdings 3</vt:lpstr>
      <vt:lpstr>Легкий дым</vt:lpstr>
      <vt:lpstr>Просветительская работа с родителями по вопросам школьного буллинга</vt:lpstr>
      <vt:lpstr>Федеральный закон от 29.12.2012 N 273-ФЗ (ред. от 02.07.2021) «Об образовании в Российской Федерации» (с изм. и доп., вступ. в силу с 01.09.2021) </vt:lpstr>
      <vt:lpstr>Буллинг – это форма насилия</vt:lpstr>
      <vt:lpstr>Признаки, по которым родитель может распознать, что ребенок подвергается травле</vt:lpstr>
      <vt:lpstr>Определение и критерии</vt:lpstr>
      <vt:lpstr>Вторичные признаки: </vt:lpstr>
      <vt:lpstr>Раздел II: Что делать, если ребенка травят в школе. </vt:lpstr>
      <vt:lpstr>Разговор с ребенком</vt:lpstr>
      <vt:lpstr>Разговор с ребенком </vt:lpstr>
      <vt:lpstr>Как выстроить разговор с ребенком и как действовать дальше</vt:lpstr>
      <vt:lpstr>Раздел III Стратегии помощи ребенку для укрепления его уверенности в себе</vt:lpstr>
      <vt:lpstr>Стратегия 1.  Помогите изменить язык тела </vt:lpstr>
      <vt:lpstr>Стратегия 2.  Проигрывайте ситуации буллинга и учите достойно отвечать </vt:lpstr>
      <vt:lpstr>Стратегия 3. Помогите ребенку почувствовать себя успешным </vt:lpstr>
      <vt:lpstr>Стратегия 4: Учите очерчивать и защищать свои границы </vt:lpstr>
      <vt:lpstr>Стратегия 5: Позволяйте ребенку отстаивать свое мнение, не делайте из него «послушного ангелочка»</vt:lpstr>
      <vt:lpstr>Стратегия 6: Принимайте всерьез то, что волнует ребенка</vt:lpstr>
      <vt:lpstr>Стратегия 7: Принимайте всерьез то, что волнует ребенка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Просветительская работа с родителями по вопросам школьного буллинга</dc:title>
  <dc:creator>Учетная запись Майкрософт</dc:creator>
  <cp:lastModifiedBy>Учетная запись Майкрософт</cp:lastModifiedBy>
  <cp:revision>11</cp:revision>
  <dcterms:created xsi:type="dcterms:W3CDTF">2022-10-25T17:09:37Z</dcterms:created>
  <dcterms:modified xsi:type="dcterms:W3CDTF">2022-10-25T19:00:32Z</dcterms:modified>
</cp:coreProperties>
</file>